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5" r:id="rId3"/>
    <p:sldId id="260" r:id="rId4"/>
    <p:sldId id="266" r:id="rId5"/>
    <p:sldId id="261" r:id="rId6"/>
    <p:sldId id="267" r:id="rId7"/>
    <p:sldId id="263" r:id="rId8"/>
    <p:sldId id="268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D2E15BE-7A9D-44F2-85C5-028D208ADF97}">
          <p14:sldIdLst>
            <p14:sldId id="258"/>
            <p14:sldId id="265"/>
            <p14:sldId id="260"/>
            <p14:sldId id="266"/>
            <p14:sldId id="261"/>
            <p14:sldId id="267"/>
            <p14:sldId id="263"/>
            <p14:sldId id="268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974" y="624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3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23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85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7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2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4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88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42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847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8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1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889DC-A03F-4F91-986C-5A4782692F8C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CC2A5-53D6-43CB-8B71-66D5F71CB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0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2" y="319579"/>
            <a:ext cx="8517031" cy="195836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3" t="10011" r="13979" b="30748"/>
          <a:stretch/>
        </p:blipFill>
        <p:spPr>
          <a:xfrm>
            <a:off x="-15368" y="2159018"/>
            <a:ext cx="9159368" cy="46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247" r="24591" b="-247"/>
          <a:stretch/>
        </p:blipFill>
        <p:spPr>
          <a:xfrm>
            <a:off x="9648968" y="-171386"/>
            <a:ext cx="2353734" cy="34239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33" y="133602"/>
            <a:ext cx="5749006" cy="1002517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1B75BB"/>
                </a:solidFill>
                <a:latin typeface="Exo 20 Medium" panose="00000600000000000000" pitchFamily="2" charset="-52"/>
              </a:rPr>
              <a:t>КОМПЕТЕНЦИЯ КОМПАНИИ</a:t>
            </a:r>
            <a:endParaRPr lang="ru-RU" sz="3000" dirty="0">
              <a:solidFill>
                <a:srgbClr val="1B75BB"/>
              </a:solidFill>
              <a:latin typeface="Exo 20 Medium" panose="00000600000000000000" pitchFamily="2" charset="-52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679921" y="1540565"/>
            <a:ext cx="3173917" cy="500932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500"/>
              </a:spcAft>
            </a:pPr>
            <a:endParaRPr lang="ru-RU" sz="1400" b="1" dirty="0" smtClean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500"/>
              </a:spcAft>
            </a:pPr>
            <a:r>
              <a:rPr lang="ru-RU" sz="1400" b="1" dirty="0" smtClean="0">
                <a:latin typeface="Arial Narrow" panose="020B0606020202030204" pitchFamily="34" charset="0"/>
              </a:rPr>
              <a:t>Конструкторский </a:t>
            </a:r>
            <a:r>
              <a:rPr lang="ru-RU" sz="1400" b="1" dirty="0">
                <a:latin typeface="Arial Narrow" panose="020B0606020202030204" pitchFamily="34" charset="0"/>
              </a:rPr>
              <a:t>отдел производит </a:t>
            </a:r>
            <a:r>
              <a:rPr lang="ru-RU" sz="1400" b="1" dirty="0">
                <a:latin typeface="Arial Narrow" panose="020B0606020202030204" pitchFamily="34" charset="0"/>
              </a:rPr>
              <a:t>полный комплекс работ по конструированию</a:t>
            </a:r>
            <a:r>
              <a:rPr lang="ru-RU" sz="1400" b="1" dirty="0">
                <a:latin typeface="Arial Narrow" panose="020B0606020202030204" pitchFamily="34" charset="0"/>
              </a:rPr>
              <a:t>: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</a:t>
            </a:r>
            <a:r>
              <a:rPr lang="ru-RU" sz="1200" dirty="0">
                <a:latin typeface="Arial Narrow" panose="020B0606020202030204" pitchFamily="34" charset="0"/>
              </a:rPr>
              <a:t>комплектующих для приборов как специального, так и гражданского </a:t>
            </a:r>
            <a:r>
              <a:rPr lang="ru-RU" sz="1200" dirty="0">
                <a:latin typeface="Arial Narrow" panose="020B0606020202030204" pitchFamily="34" charset="0"/>
              </a:rPr>
              <a:t>применения</a:t>
            </a:r>
            <a:r>
              <a:rPr lang="ru-RU" sz="1200" dirty="0">
                <a:latin typeface="Arial Narrow" panose="020B0606020202030204" pitchFamily="34" charset="0"/>
              </a:rPr>
              <a:t>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</a:t>
            </a:r>
            <a:r>
              <a:rPr lang="ru-RU" sz="1200" dirty="0">
                <a:latin typeface="Arial Narrow" panose="020B0606020202030204" pitchFamily="34" charset="0"/>
              </a:rPr>
              <a:t>различной высокотехнологичной литьевой, штамповочной и </a:t>
            </a:r>
            <a:r>
              <a:rPr lang="ru-RU" sz="1200" dirty="0">
                <a:latin typeface="Arial Narrow" panose="020B0606020202030204" pitchFamily="34" charset="0"/>
              </a:rPr>
              <a:t>другой </a:t>
            </a:r>
            <a:r>
              <a:rPr lang="ru-RU" sz="1200" dirty="0" err="1">
                <a:latin typeface="Arial Narrow" panose="020B0606020202030204" pitchFamily="34" charset="0"/>
              </a:rPr>
              <a:t>спецоснастки</a:t>
            </a:r>
            <a:r>
              <a:rPr lang="ru-RU" sz="1200" dirty="0">
                <a:latin typeface="Arial Narrow" panose="020B0606020202030204" pitchFamily="34" charset="0"/>
              </a:rPr>
              <a:t>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</a:t>
            </a:r>
            <a:r>
              <a:rPr lang="ru-RU" sz="1200" dirty="0">
                <a:latin typeface="Arial Narrow" panose="020B0606020202030204" pitchFamily="34" charset="0"/>
              </a:rPr>
              <a:t>корпусов изделий;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</a:t>
            </a:r>
            <a:r>
              <a:rPr lang="ru-RU" sz="1200" dirty="0">
                <a:latin typeface="Arial Narrow" panose="020B0606020202030204" pitchFamily="34" charset="0"/>
              </a:rPr>
              <a:t>комплекта КД</a:t>
            </a:r>
            <a:r>
              <a:rPr lang="ru-RU" sz="1200" dirty="0">
                <a:latin typeface="Arial Narrow" panose="020B0606020202030204" pitchFamily="34" charset="0"/>
              </a:rPr>
              <a:t>;</a:t>
            </a:r>
          </a:p>
          <a:p>
            <a:pPr>
              <a:lnSpc>
                <a:spcPts val="1200"/>
              </a:lnSpc>
              <a:spcAft>
                <a:spcPts val="500"/>
              </a:spcAft>
            </a:pPr>
            <a:r>
              <a:rPr lang="ru-RU" sz="1400" b="1" dirty="0">
                <a:latin typeface="Arial Narrow" panose="020B0606020202030204" pitchFamily="34" charset="0"/>
              </a:rPr>
              <a:t>При разработке изделия проводится:</a:t>
            </a:r>
            <a:endParaRPr lang="ru-RU" sz="14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3D </a:t>
            </a:r>
            <a:r>
              <a:rPr lang="ru-RU" sz="1200" dirty="0">
                <a:latin typeface="Arial Narrow" panose="020B0606020202030204" pitchFamily="34" charset="0"/>
              </a:rPr>
              <a:t>моделирование и визуализация;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Выполнение </a:t>
            </a:r>
            <a:r>
              <a:rPr lang="ru-RU" sz="1200" dirty="0">
                <a:latin typeface="Arial Narrow" panose="020B0606020202030204" pitchFamily="34" charset="0"/>
              </a:rPr>
              <a:t>необходимых прочностных и термодинамических расчетов;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Подготовка </a:t>
            </a:r>
            <a:r>
              <a:rPr lang="ru-RU" sz="1200" dirty="0">
                <a:latin typeface="Arial Narrow" panose="020B0606020202030204" pitchFamily="34" charset="0"/>
              </a:rPr>
              <a:t>полного комплекта конструкторской документации;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Работа </a:t>
            </a:r>
            <a:r>
              <a:rPr lang="ru-RU" sz="1200" dirty="0">
                <a:latin typeface="Arial Narrow" panose="020B0606020202030204" pitchFamily="34" charset="0"/>
              </a:rPr>
              <a:t>конструкторского отдела строится в полном соответствии с действующими техническими регламентами ЕСКД и ЕСТД.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sz="12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30653" y="2151706"/>
            <a:ext cx="4678669" cy="439818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1400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Отдел занимается</a:t>
            </a:r>
            <a:r>
              <a:rPr lang="ru-RU" sz="1400" b="1" dirty="0">
                <a:latin typeface="Arial Narrow" panose="020B0606020202030204" pitchFamily="34" charset="0"/>
              </a:rPr>
              <a:t>  разработкой и производством радиоэлектронных </a:t>
            </a:r>
            <a:r>
              <a:rPr lang="ru-RU" sz="1400" b="1" dirty="0">
                <a:latin typeface="Arial Narrow" panose="020B0606020202030204" pitchFamily="34" charset="0"/>
              </a:rPr>
              <a:t>изделий </a:t>
            </a:r>
            <a:r>
              <a:rPr lang="ru-RU" sz="1400" b="1" dirty="0">
                <a:latin typeface="Arial Narrow" panose="020B0606020202030204" pitchFamily="34" charset="0"/>
              </a:rPr>
              <a:t>любых типов сложности</a:t>
            </a:r>
            <a:r>
              <a:rPr lang="ru-RU" sz="1400" b="1" dirty="0">
                <a:latin typeface="Arial Narrow" panose="020B0606020202030204" pitchFamily="34" charset="0"/>
              </a:rPr>
              <a:t>: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Монтаж </a:t>
            </a:r>
            <a:r>
              <a:rPr lang="ru-RU" sz="1200" dirty="0">
                <a:latin typeface="Arial Narrow" panose="020B0606020202030204" pitchFamily="34" charset="0"/>
              </a:rPr>
              <a:t>печатных плат из комплектующих заказчика (контрактное производство)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Обработка </a:t>
            </a:r>
            <a:r>
              <a:rPr lang="ru-RU" sz="1200" dirty="0">
                <a:latin typeface="Arial Narrow" panose="020B0606020202030204" pitchFamily="34" charset="0"/>
              </a:rPr>
              <a:t>конструкторской документации заказчика, заказ комплектующих на основе спецификации заказчика, монтаж печатных плат на основе документации заказчика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Подготовка необходимого комплекта КД для производства РЭА при отсутствии его у заказчика (например, при заказе опытных образцов)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Выполнение поверхностного монтажа (SMD) </a:t>
            </a:r>
            <a:r>
              <a:rPr lang="ru-RU" sz="1200" dirty="0">
                <a:latin typeface="Arial Narrow" panose="020B0606020202030204" pitchFamily="34" charset="0"/>
              </a:rPr>
              <a:t>(контрактное производство)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Изготовление </a:t>
            </a:r>
            <a:r>
              <a:rPr lang="ru-RU" sz="1200" dirty="0">
                <a:latin typeface="Arial Narrow" panose="020B0606020202030204" pitchFamily="34" charset="0"/>
              </a:rPr>
              <a:t>изделий "под ключ"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новых видов изделий и модификаций </a:t>
            </a:r>
            <a:r>
              <a:rPr lang="ru-RU" sz="1200" dirty="0">
                <a:latin typeface="Arial Narrow" panose="020B0606020202030204" pitchFamily="34" charset="0"/>
              </a:rPr>
              <a:t>(работает конструкторская группа)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комплекта КД (схема электрическая принципиальная, перечень элементов, сборочный чертеж и т. д ) на вновь разрабатываемые изделия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Проектирование и разводка печатных плат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программного обеспечения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корпусов изделий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Изготовление опытных образцов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27" name="Пятиугольник 26"/>
          <p:cNvSpPr/>
          <p:nvPr/>
        </p:nvSpPr>
        <p:spPr>
          <a:xfrm>
            <a:off x="334720" y="2071629"/>
            <a:ext cx="2506913" cy="27968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dirty="0"/>
              <a:t>ОТДЕЛ ЭЛЕКТРОНИКИ</a:t>
            </a:r>
            <a:endParaRPr lang="ru-RU" dirty="0"/>
          </a:p>
        </p:txBody>
      </p:sp>
      <p:sp>
        <p:nvSpPr>
          <p:cNvPr id="32" name="Пятиугольник 31"/>
          <p:cNvSpPr/>
          <p:nvPr/>
        </p:nvSpPr>
        <p:spPr>
          <a:xfrm>
            <a:off x="6292757" y="1136119"/>
            <a:ext cx="2364657" cy="62653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r>
              <a:rPr lang="ru-RU" dirty="0"/>
              <a:t>КОНСТРУКТОРСКИЙ ОТДЕЛ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30653" y="920633"/>
            <a:ext cx="153081" cy="15614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27813" y="920633"/>
            <a:ext cx="153081" cy="1561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5346" y="920633"/>
            <a:ext cx="153081" cy="1561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06560" y="998706"/>
            <a:ext cx="756092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2" b="17221"/>
          <a:stretch/>
        </p:blipFill>
        <p:spPr>
          <a:xfrm>
            <a:off x="330653" y="1137058"/>
            <a:ext cx="1993058" cy="954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5" b="6385"/>
          <a:stretch/>
        </p:blipFill>
        <p:spPr>
          <a:xfrm>
            <a:off x="2355290" y="1137058"/>
            <a:ext cx="1981651" cy="95436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6451" r="8601" b="29493"/>
          <a:stretch/>
        </p:blipFill>
        <p:spPr>
          <a:xfrm>
            <a:off x="7139096" y="188488"/>
            <a:ext cx="1714742" cy="763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7" t="10854" r="3279" b="17794"/>
          <a:stretch/>
        </p:blipFill>
        <p:spPr>
          <a:xfrm>
            <a:off x="4358738" y="1136119"/>
            <a:ext cx="1934019" cy="94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1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" t="40904" r="3449" b="16471"/>
          <a:stretch/>
        </p:blipFill>
        <p:spPr>
          <a:xfrm>
            <a:off x="0" y="3273706"/>
            <a:ext cx="9144000" cy="3584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35" y="326621"/>
            <a:ext cx="5357120" cy="584012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1B75BB"/>
                </a:solidFill>
                <a:latin typeface="Exo 20 Medium" panose="00000600000000000000" pitchFamily="2" charset="-52"/>
              </a:rPr>
              <a:t>КОМПЕТЕНЦИЯ </a:t>
            </a:r>
            <a:r>
              <a:rPr lang="ru-RU" sz="3000" dirty="0">
                <a:solidFill>
                  <a:srgbClr val="1B75BB"/>
                </a:solidFill>
                <a:latin typeface="Exo 20 Medium" panose="00000600000000000000" pitchFamily="2" charset="-52"/>
              </a:rPr>
              <a:t>КОМПАНИИ</a:t>
            </a:r>
            <a:endParaRPr lang="ru-RU" sz="3000" dirty="0">
              <a:solidFill>
                <a:srgbClr val="1B75BB"/>
              </a:solidFill>
              <a:latin typeface="Exo 20 Medium" panose="00000600000000000000" pitchFamily="2" charset="-52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6281" y="886710"/>
            <a:ext cx="174660" cy="1746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95329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34803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355657" y="974040"/>
            <a:ext cx="744047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6451" r="8601" b="29493"/>
          <a:stretch/>
        </p:blipFill>
        <p:spPr>
          <a:xfrm>
            <a:off x="7081388" y="178397"/>
            <a:ext cx="1714742" cy="763939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3087014" y="1258610"/>
            <a:ext cx="5709116" cy="28860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b="1" dirty="0">
                <a:latin typeface="Arial Narrow" panose="020B0606020202030204" pitchFamily="34" charset="0"/>
              </a:rPr>
              <a:t>Наша компания оказывает полный спектр услуг по разработке технической документации</a:t>
            </a:r>
            <a:r>
              <a:rPr lang="ru-RU" sz="1400" b="1" dirty="0">
                <a:latin typeface="Arial Narrow" panose="020B0606020202030204" pitchFamily="34" charset="0"/>
              </a:rPr>
              <a:t>: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Разработка руководств пользователя и администратора, правил эксплуатации, ТУ, ТЗ, технических паспортов и прочих документов в соответствии с требованиями ГОСТ и другими </a:t>
            </a:r>
            <a:r>
              <a:rPr lang="ru-RU" sz="1200" dirty="0">
                <a:latin typeface="Arial Narrow" panose="020B0606020202030204" pitchFamily="34" charset="0"/>
              </a:rPr>
              <a:t>стандартами</a:t>
            </a: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Проверка </a:t>
            </a:r>
            <a:r>
              <a:rPr lang="ru-RU" sz="1200" dirty="0">
                <a:latin typeface="Arial Narrow" panose="020B0606020202030204" pitchFamily="34" charset="0"/>
              </a:rPr>
              <a:t>и корректировка технической документации, поддержание ее в актуальном </a:t>
            </a:r>
            <a:r>
              <a:rPr lang="ru-RU" sz="1200" dirty="0">
                <a:latin typeface="Arial Narrow" panose="020B0606020202030204" pitchFamily="34" charset="0"/>
              </a:rPr>
              <a:t>состоянии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Подготовка графических схем по заданным </a:t>
            </a:r>
            <a:r>
              <a:rPr lang="ru-RU" sz="1200" dirty="0">
                <a:latin typeface="Arial Narrow" panose="020B0606020202030204" pitchFamily="34" charset="0"/>
              </a:rPr>
              <a:t>параметрам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Подготовка и оформление материалов технических </a:t>
            </a:r>
            <a:r>
              <a:rPr lang="ru-RU" sz="1200" dirty="0">
                <a:latin typeface="Arial Narrow" panose="020B0606020202030204" pitchFamily="34" charset="0"/>
              </a:rPr>
              <a:t>презентаций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Подготовка </a:t>
            </a:r>
            <a:r>
              <a:rPr lang="ru-RU" sz="1200" dirty="0" err="1">
                <a:latin typeface="Arial Narrow" panose="020B0606020202030204" pitchFamily="34" charset="0"/>
              </a:rPr>
              <a:t>видеопрезентаций</a:t>
            </a:r>
            <a:r>
              <a:rPr lang="ru-RU" sz="1200" dirty="0">
                <a:latin typeface="Arial Narrow" panose="020B0606020202030204" pitchFamily="34" charset="0"/>
              </a:rPr>
              <a:t> 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171450" indent="-171450">
              <a:lnSpc>
                <a:spcPts val="12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Обратившись к нам, Вы сможете получить качественные услуги по разработке технической документации в максимально короткое </a:t>
            </a:r>
            <a:r>
              <a:rPr lang="ru-RU" sz="1200" dirty="0">
                <a:latin typeface="Arial Narrow" panose="020B0606020202030204" pitchFamily="34" charset="0"/>
              </a:rPr>
              <a:t>время</a:t>
            </a:r>
            <a:endParaRPr lang="ru-RU" sz="1200" dirty="0">
              <a:latin typeface="Arial Narrow" panose="020B0606020202030204" pitchFamily="34" charset="0"/>
            </a:endParaRPr>
          </a:p>
          <a:p>
            <a:pPr algn="ctr">
              <a:lnSpc>
                <a:spcPts val="1200"/>
              </a:lnSpc>
              <a:spcAft>
                <a:spcPts val="500"/>
              </a:spcAft>
            </a:pP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356281" y="1258610"/>
            <a:ext cx="2588520" cy="68437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ОТДЕЛ ТЕХНИЧЕСКОЙ</a:t>
            </a:r>
            <a:br>
              <a:rPr lang="ru-RU" dirty="0"/>
            </a:br>
            <a:r>
              <a:rPr lang="ru-RU" dirty="0"/>
              <a:t>ДОКУМЕНТАЦИИ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16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35" y="326621"/>
            <a:ext cx="5357120" cy="584012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1B75BB"/>
                </a:solidFill>
                <a:latin typeface="Exo 20 Medium" panose="00000600000000000000" pitchFamily="2" charset="-52"/>
              </a:rPr>
              <a:t>КОМПЕТЕНЦИЯ </a:t>
            </a:r>
            <a:r>
              <a:rPr lang="ru-RU" sz="3000" dirty="0">
                <a:solidFill>
                  <a:srgbClr val="1B75BB"/>
                </a:solidFill>
                <a:latin typeface="Exo 20 Medium" panose="00000600000000000000" pitchFamily="2" charset="-52"/>
              </a:rPr>
              <a:t>КОМПАНИИ</a:t>
            </a:r>
            <a:endParaRPr lang="ru-RU" sz="3000" dirty="0">
              <a:solidFill>
                <a:srgbClr val="1B75BB"/>
              </a:solidFill>
              <a:latin typeface="Exo 20 Medium" panose="00000600000000000000" pitchFamily="2" charset="-52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6281" y="886710"/>
            <a:ext cx="174660" cy="1746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95329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34803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355657" y="974040"/>
            <a:ext cx="744047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6451" r="8601" b="29493"/>
          <a:stretch/>
        </p:blipFill>
        <p:spPr>
          <a:xfrm>
            <a:off x="7081388" y="178397"/>
            <a:ext cx="1714742" cy="763939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2900995" y="1292550"/>
            <a:ext cx="5895135" cy="52275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1400" b="1" dirty="0">
                <a:latin typeface="Arial Narrow" panose="020B0606020202030204" pitchFamily="34" charset="0"/>
              </a:rPr>
              <a:t>Химическая обработка металлов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Хорошие производственные мощности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Качественные реагенты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Выпускаемая продукция безукоризненного качества, устойчивая к повреждениям, ржавчине, с ровным гладким </a:t>
            </a:r>
            <a:r>
              <a:rPr lang="ru-RU" sz="1200" dirty="0">
                <a:latin typeface="Arial Narrow" panose="020B0606020202030204" pitchFamily="34" charset="0"/>
              </a:rPr>
              <a:t>покрытием</a:t>
            </a:r>
          </a:p>
          <a:p>
            <a:pPr fontAlgn="base"/>
            <a:r>
              <a:rPr lang="ru-RU" sz="1400" b="1" dirty="0">
                <a:latin typeface="Arial Narrow" panose="020B0606020202030204" pitchFamily="34" charset="0"/>
              </a:rPr>
              <a:t>Металлообработка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Токарные работы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Фрезерные работы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Металлообработка с </a:t>
            </a:r>
            <a:r>
              <a:rPr lang="ru-RU" sz="1200" dirty="0">
                <a:latin typeface="Arial Narrow" panose="020B0606020202030204" pitchFamily="34" charset="0"/>
              </a:rPr>
              <a:t>ЧПУ</a:t>
            </a:r>
          </a:p>
          <a:p>
            <a:pPr fontAlgn="base"/>
            <a:r>
              <a:rPr lang="ru-RU" sz="1400" b="1" dirty="0">
                <a:latin typeface="Arial Narrow" panose="020B0606020202030204" pitchFamily="34" charset="0"/>
              </a:rPr>
              <a:t>Штамповка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Кривошипные прессы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Универсально-гибочные автоматы типа А-6111, А-6112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Пресс-автоматы Sz-215, </a:t>
            </a:r>
            <a:r>
              <a:rPr lang="ru-RU" sz="1200" dirty="0">
                <a:latin typeface="Arial Narrow" panose="020B0606020202030204" pitchFamily="34" charset="0"/>
              </a:rPr>
              <a:t>Sz-230</a:t>
            </a:r>
          </a:p>
          <a:p>
            <a:pPr fontAlgn="base"/>
            <a:r>
              <a:rPr lang="ru-RU" sz="1400" b="1" dirty="0">
                <a:latin typeface="Arial Narrow" panose="020B0606020202030204" pitchFamily="34" charset="0"/>
              </a:rPr>
              <a:t>Контрактное производство РЭА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Наша компания осуществляет контрактное производство радиоэлектронной аппаратуры любой сложности по технической документации заказчика.</a:t>
            </a:r>
          </a:p>
          <a:p>
            <a:pPr fontAlgn="base"/>
            <a:r>
              <a:rPr lang="ru-RU" sz="1400" b="1" dirty="0">
                <a:latin typeface="Arial Narrow" panose="020B0606020202030204" pitchFamily="34" charset="0"/>
              </a:rPr>
              <a:t>Производство оборудования для внешних сетей связи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Производственные возможности предприятия позволяют выпускать как стандартную продукцию - серийно, так и по индивидуальным заказам, в соответствии с  требованиями заказчика.</a:t>
            </a:r>
          </a:p>
          <a:p>
            <a:pPr fontAlgn="base"/>
            <a:r>
              <a:rPr lang="ru-RU" sz="1400" b="1" dirty="0">
                <a:latin typeface="Arial Narrow" panose="020B0606020202030204" pitchFamily="34" charset="0"/>
              </a:rPr>
              <a:t>Производство тары специального назначения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При изготовлении строго соблюдаются соответствие с ГОСТами и ТУ заказчика.</a:t>
            </a:r>
          </a:p>
          <a:p>
            <a:pPr marL="171450" indent="-171450" fontAlgn="base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Возможный диапазон изготавливаемой </a:t>
            </a:r>
            <a:r>
              <a:rPr lang="ru-RU" sz="1200" dirty="0" err="1">
                <a:latin typeface="Arial Narrow" panose="020B0606020202030204" pitchFamily="34" charset="0"/>
              </a:rPr>
              <a:t>спецтары</a:t>
            </a:r>
            <a:r>
              <a:rPr lang="ru-RU" sz="1200" dirty="0">
                <a:latin typeface="Arial Narrow" panose="020B0606020202030204" pitchFamily="34" charset="0"/>
              </a:rPr>
              <a:t> от 100 х 100 х 100 мм до 1500 х 1500 х 1500мм</a:t>
            </a:r>
            <a:endParaRPr lang="ru-RU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356282" y="1288689"/>
            <a:ext cx="2544714" cy="36406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ПРОИЗВОДСТВО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" t="40904" r="3449" b="16471"/>
          <a:stretch/>
        </p:blipFill>
        <p:spPr>
          <a:xfrm>
            <a:off x="-4870670" y="-900409"/>
            <a:ext cx="4171002" cy="122703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r="657"/>
          <a:stretch/>
        </p:blipFill>
        <p:spPr>
          <a:xfrm>
            <a:off x="356279" y="3322212"/>
            <a:ext cx="2466265" cy="187233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" t="-557" r="13339" b="557"/>
          <a:stretch/>
        </p:blipFill>
        <p:spPr>
          <a:xfrm>
            <a:off x="365552" y="5194550"/>
            <a:ext cx="2456993" cy="16634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0" y="1733728"/>
            <a:ext cx="2466265" cy="164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4934674" y="1591004"/>
            <a:ext cx="3803727" cy="498644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r>
              <a:rPr lang="ru-RU" sz="1200" dirty="0">
                <a:latin typeface="Arial Narrow" panose="020B0606020202030204" pitchFamily="34" charset="0"/>
              </a:rPr>
              <a:t>Использование станков с </a:t>
            </a:r>
            <a:r>
              <a:rPr lang="ru-RU" sz="1200" b="1" dirty="0">
                <a:latin typeface="Arial Narrow" panose="020B0606020202030204" pitchFamily="34" charset="0"/>
              </a:rPr>
              <a:t>ЧПУ</a:t>
            </a:r>
            <a:r>
              <a:rPr lang="ru-RU" sz="1200" dirty="0">
                <a:latin typeface="Arial Narrow" panose="020B0606020202030204" pitchFamily="34" charset="0"/>
              </a:rPr>
              <a:t> </a:t>
            </a:r>
            <a:r>
              <a:rPr lang="ru-RU" sz="1200" dirty="0">
                <a:latin typeface="Arial Narrow" panose="020B0606020202030204" pitchFamily="34" charset="0"/>
              </a:rPr>
              <a:t>позволяет выполнять изготовление деталей со сложным профилем, высокой точностью, и неограниченным количеством в кратчайшие сроки. Все рабочие операции автоматизированы, а контроль над рабочим процессом, осуществляет компьютер, начиная с выполнения расчета параметров обработки заготовки и заканчивая качественным анализом детали.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56281" y="1506153"/>
            <a:ext cx="3808213" cy="500406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Для </a:t>
            </a:r>
            <a:r>
              <a:rPr lang="ru-RU" sz="1400" b="1" dirty="0">
                <a:latin typeface="Arial Narrow" panose="020B0606020202030204" pitchFamily="34" charset="0"/>
              </a:rPr>
              <a:t>штамповки используется следующее оборудование: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Кривошипные прессы с усилиями: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1,5-6,3 т.с - 12 штук; 16 т.с. – 10 штук; 40 т.с. – 3 штуки; 63 т.с. – 1 штука;   20 т.с.(гидравлический пресс) – 1 штука;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Универсально-гибочные автоматы типа А-6111, А-6112 – 5 штук;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Пресс-автоматы Sz-215 – 1 штука; Sz-230 – 4 штуки;</a:t>
            </a:r>
          </a:p>
        </p:txBody>
      </p:sp>
      <p:sp>
        <p:nvSpPr>
          <p:cNvPr id="4" name="Блок-схема: ссылка на другую страницу 3"/>
          <p:cNvSpPr/>
          <p:nvPr/>
        </p:nvSpPr>
        <p:spPr>
          <a:xfrm>
            <a:off x="356282" y="1291542"/>
            <a:ext cx="3808214" cy="1015849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Металлштампованные</a:t>
            </a:r>
            <a:r>
              <a:rPr lang="ru-RU" dirty="0"/>
              <a:t> детали</a:t>
            </a:r>
            <a:endParaRPr lang="ru-RU" dirty="0"/>
          </a:p>
        </p:txBody>
      </p:sp>
      <p:sp>
        <p:nvSpPr>
          <p:cNvPr id="28" name="Блок-схема: ссылка на другую страницу 27"/>
          <p:cNvSpPr/>
          <p:nvPr/>
        </p:nvSpPr>
        <p:spPr>
          <a:xfrm>
            <a:off x="4934675" y="1294425"/>
            <a:ext cx="3803727" cy="1012966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dirty="0"/>
              <a:t>Высокоточные </a:t>
            </a:r>
            <a:r>
              <a:rPr lang="ru-RU" dirty="0"/>
              <a:t>механические </a:t>
            </a:r>
            <a:r>
              <a:rPr lang="ru-RU" dirty="0"/>
              <a:t>детали для электронной и радиотехнической продукции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37" y="4625220"/>
            <a:ext cx="2104971" cy="14033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64" t="22003" r="29899" b="14202"/>
          <a:stretch/>
        </p:blipFill>
        <p:spPr>
          <a:xfrm>
            <a:off x="844834" y="4424752"/>
            <a:ext cx="2831106" cy="20854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98" y="4276120"/>
            <a:ext cx="2742469" cy="1828312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9508581" y="1381056"/>
            <a:ext cx="4169999" cy="5218675"/>
            <a:chOff x="6000068" y="1358777"/>
            <a:chExt cx="4169999" cy="5218675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6000068" y="1483874"/>
              <a:ext cx="4169999" cy="5093578"/>
            </a:xfrm>
            <a:custGeom>
              <a:avLst/>
              <a:gdLst>
                <a:gd name="connsiteX0" fmla="*/ 0 w 3737935"/>
                <a:gd name="connsiteY0" fmla="*/ 623002 h 5030006"/>
                <a:gd name="connsiteX1" fmla="*/ 623002 w 3737935"/>
                <a:gd name="connsiteY1" fmla="*/ 0 h 5030006"/>
                <a:gd name="connsiteX2" fmla="*/ 3114933 w 3737935"/>
                <a:gd name="connsiteY2" fmla="*/ 0 h 5030006"/>
                <a:gd name="connsiteX3" fmla="*/ 3737935 w 3737935"/>
                <a:gd name="connsiteY3" fmla="*/ 623002 h 5030006"/>
                <a:gd name="connsiteX4" fmla="*/ 3737935 w 3737935"/>
                <a:gd name="connsiteY4" fmla="*/ 4407004 h 5030006"/>
                <a:gd name="connsiteX5" fmla="*/ 3114933 w 3737935"/>
                <a:gd name="connsiteY5" fmla="*/ 5030006 h 5030006"/>
                <a:gd name="connsiteX6" fmla="*/ 623002 w 3737935"/>
                <a:gd name="connsiteY6" fmla="*/ 5030006 h 5030006"/>
                <a:gd name="connsiteX7" fmla="*/ 0 w 3737935"/>
                <a:gd name="connsiteY7" fmla="*/ 4407004 h 5030006"/>
                <a:gd name="connsiteX8" fmla="*/ 0 w 3737935"/>
                <a:gd name="connsiteY8" fmla="*/ 623002 h 5030006"/>
                <a:gd name="connsiteX0" fmla="*/ 0 w 3737935"/>
                <a:gd name="connsiteY0" fmla="*/ 623002 h 5030006"/>
                <a:gd name="connsiteX1" fmla="*/ 623002 w 3737935"/>
                <a:gd name="connsiteY1" fmla="*/ 0 h 5030006"/>
                <a:gd name="connsiteX2" fmla="*/ 3114933 w 3737935"/>
                <a:gd name="connsiteY2" fmla="*/ 0 h 5030006"/>
                <a:gd name="connsiteX3" fmla="*/ 3737935 w 3737935"/>
                <a:gd name="connsiteY3" fmla="*/ 623002 h 5030006"/>
                <a:gd name="connsiteX4" fmla="*/ 3737935 w 3737935"/>
                <a:gd name="connsiteY4" fmla="*/ 4407004 h 5030006"/>
                <a:gd name="connsiteX5" fmla="*/ 3114933 w 3737935"/>
                <a:gd name="connsiteY5" fmla="*/ 5030006 h 5030006"/>
                <a:gd name="connsiteX6" fmla="*/ 623002 w 3737935"/>
                <a:gd name="connsiteY6" fmla="*/ 5030006 h 5030006"/>
                <a:gd name="connsiteX7" fmla="*/ 0 w 3737935"/>
                <a:gd name="connsiteY7" fmla="*/ 4407004 h 5030006"/>
                <a:gd name="connsiteX8" fmla="*/ 0 w 3737935"/>
                <a:gd name="connsiteY8" fmla="*/ 623002 h 5030006"/>
                <a:gd name="connsiteX0" fmla="*/ 0 w 3737935"/>
                <a:gd name="connsiteY0" fmla="*/ 184156 h 5113674"/>
                <a:gd name="connsiteX1" fmla="*/ 623002 w 3737935"/>
                <a:gd name="connsiteY1" fmla="*/ 83668 h 5113674"/>
                <a:gd name="connsiteX2" fmla="*/ 3114933 w 3737935"/>
                <a:gd name="connsiteY2" fmla="*/ 83668 h 5113674"/>
                <a:gd name="connsiteX3" fmla="*/ 3737935 w 3737935"/>
                <a:gd name="connsiteY3" fmla="*/ 706670 h 5113674"/>
                <a:gd name="connsiteX4" fmla="*/ 3737935 w 3737935"/>
                <a:gd name="connsiteY4" fmla="*/ 4490672 h 5113674"/>
                <a:gd name="connsiteX5" fmla="*/ 3114933 w 3737935"/>
                <a:gd name="connsiteY5" fmla="*/ 5113674 h 5113674"/>
                <a:gd name="connsiteX6" fmla="*/ 623002 w 3737935"/>
                <a:gd name="connsiteY6" fmla="*/ 5113674 h 5113674"/>
                <a:gd name="connsiteX7" fmla="*/ 0 w 3737935"/>
                <a:gd name="connsiteY7" fmla="*/ 4490672 h 5113674"/>
                <a:gd name="connsiteX8" fmla="*/ 0 w 3737935"/>
                <a:gd name="connsiteY8" fmla="*/ 184156 h 5113674"/>
                <a:gd name="connsiteX0" fmla="*/ 0 w 3737935"/>
                <a:gd name="connsiteY0" fmla="*/ 184156 h 5113674"/>
                <a:gd name="connsiteX1" fmla="*/ 623002 w 3737935"/>
                <a:gd name="connsiteY1" fmla="*/ 83668 h 5113674"/>
                <a:gd name="connsiteX2" fmla="*/ 3114933 w 3737935"/>
                <a:gd name="connsiteY2" fmla="*/ 83668 h 5113674"/>
                <a:gd name="connsiteX3" fmla="*/ 3737935 w 3737935"/>
                <a:gd name="connsiteY3" fmla="*/ 706670 h 5113674"/>
                <a:gd name="connsiteX4" fmla="*/ 3737935 w 3737935"/>
                <a:gd name="connsiteY4" fmla="*/ 4490672 h 5113674"/>
                <a:gd name="connsiteX5" fmla="*/ 3114933 w 3737935"/>
                <a:gd name="connsiteY5" fmla="*/ 5113674 h 5113674"/>
                <a:gd name="connsiteX6" fmla="*/ 623002 w 3737935"/>
                <a:gd name="connsiteY6" fmla="*/ 5113674 h 5113674"/>
                <a:gd name="connsiteX7" fmla="*/ 0 w 3737935"/>
                <a:gd name="connsiteY7" fmla="*/ 4490672 h 5113674"/>
                <a:gd name="connsiteX8" fmla="*/ 0 w 3737935"/>
                <a:gd name="connsiteY8" fmla="*/ 184156 h 5113674"/>
                <a:gd name="connsiteX0" fmla="*/ 0 w 3747983"/>
                <a:gd name="connsiteY0" fmla="*/ 184156 h 5113674"/>
                <a:gd name="connsiteX1" fmla="*/ 623002 w 3747983"/>
                <a:gd name="connsiteY1" fmla="*/ 83668 h 5113674"/>
                <a:gd name="connsiteX2" fmla="*/ 3114933 w 3747983"/>
                <a:gd name="connsiteY2" fmla="*/ 83668 h 5113674"/>
                <a:gd name="connsiteX3" fmla="*/ 3747983 w 3747983"/>
                <a:gd name="connsiteY3" fmla="*/ 244445 h 5113674"/>
                <a:gd name="connsiteX4" fmla="*/ 3737935 w 3747983"/>
                <a:gd name="connsiteY4" fmla="*/ 4490672 h 5113674"/>
                <a:gd name="connsiteX5" fmla="*/ 3114933 w 3747983"/>
                <a:gd name="connsiteY5" fmla="*/ 5113674 h 5113674"/>
                <a:gd name="connsiteX6" fmla="*/ 623002 w 3747983"/>
                <a:gd name="connsiteY6" fmla="*/ 5113674 h 5113674"/>
                <a:gd name="connsiteX7" fmla="*/ 0 w 3747983"/>
                <a:gd name="connsiteY7" fmla="*/ 4490672 h 5113674"/>
                <a:gd name="connsiteX8" fmla="*/ 0 w 3747983"/>
                <a:gd name="connsiteY8" fmla="*/ 184156 h 51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47983" h="5113674">
                  <a:moveTo>
                    <a:pt x="0" y="184156"/>
                  </a:moveTo>
                  <a:cubicBezTo>
                    <a:pt x="0" y="-159919"/>
                    <a:pt x="278927" y="83668"/>
                    <a:pt x="623002" y="83668"/>
                  </a:cubicBezTo>
                  <a:lnTo>
                    <a:pt x="3114933" y="83668"/>
                  </a:lnTo>
                  <a:cubicBezTo>
                    <a:pt x="3459008" y="83668"/>
                    <a:pt x="3747983" y="-99630"/>
                    <a:pt x="3747983" y="244445"/>
                  </a:cubicBezTo>
                  <a:cubicBezTo>
                    <a:pt x="3744634" y="1659854"/>
                    <a:pt x="3741284" y="3075263"/>
                    <a:pt x="3737935" y="4490672"/>
                  </a:cubicBezTo>
                  <a:cubicBezTo>
                    <a:pt x="3737935" y="4834747"/>
                    <a:pt x="3459008" y="5113674"/>
                    <a:pt x="3114933" y="5113674"/>
                  </a:cubicBezTo>
                  <a:lnTo>
                    <a:pt x="623002" y="5113674"/>
                  </a:lnTo>
                  <a:cubicBezTo>
                    <a:pt x="278927" y="5113674"/>
                    <a:pt x="0" y="4834747"/>
                    <a:pt x="0" y="4490672"/>
                  </a:cubicBezTo>
                  <a:lnTo>
                    <a:pt x="0" y="184156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r>
                <a:rPr lang="ru-RU" sz="1400" b="1" dirty="0">
                  <a:latin typeface="Arial Narrow" panose="020B0606020202030204" pitchFamily="34" charset="0"/>
                </a:rPr>
                <a:t>Решетчатые вакуумные столы</a:t>
              </a:r>
            </a:p>
            <a:p>
              <a:pPr marL="171450" indent="-171450">
                <a:buFont typeface="Wingdings" panose="05000000000000000000" pitchFamily="2" charset="2"/>
                <a:buChar char="§"/>
              </a:pPr>
              <a:r>
                <a:rPr lang="ru-RU" sz="1200" dirty="0">
                  <a:latin typeface="Arial Narrow" panose="020B0606020202030204" pitchFamily="34" charset="0"/>
                </a:rPr>
                <a:t>Решетчатый вакуумный стол, предназначен для закрепления заготовок простой геометрической формы. Решетчатые вакуумные столы идеальны для сложного фрезерования, гравирования, шлифования и допускается использование СОЖ.</a:t>
              </a:r>
              <a:endParaRPr lang="ru-RU" sz="12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r>
                <a:rPr lang="ru-RU" sz="1400" b="1" dirty="0">
                  <a:latin typeface="Arial Narrow" panose="020B0606020202030204" pitchFamily="34" charset="0"/>
                </a:rPr>
                <a:t>Желобковые вакуумные столы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Arial Narrow" panose="020B0606020202030204" pitchFamily="34" charset="0"/>
                </a:rPr>
                <a:t>Желобковый вакуумный стол предназначен для закрепления заготовок с малой контактной площадью (мелкие изделия, заготовки с большим количеством отверстий и окон) а также возможностью ведения сквозной обработки заготовки.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6000068" y="1358777"/>
              <a:ext cx="4159951" cy="4926996"/>
              <a:chOff x="6000068" y="1358777"/>
              <a:chExt cx="4159951" cy="4926996"/>
            </a:xfrm>
          </p:grpSpPr>
          <p:sp>
            <p:nvSpPr>
              <p:cNvPr id="29" name="Блок-схема: ссылка на другую страницу 28"/>
              <p:cNvSpPr/>
              <p:nvPr/>
            </p:nvSpPr>
            <p:spPr>
              <a:xfrm>
                <a:off x="6000068" y="1358777"/>
                <a:ext cx="4159951" cy="418411"/>
              </a:xfrm>
              <a:prstGeom prst="flowChartOffpage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800"/>
                  </a:lnSpc>
                </a:pPr>
                <a:r>
                  <a:rPr lang="ru-RU" dirty="0"/>
                  <a:t>Вакуумные столы</a:t>
                </a:r>
              </a:p>
            </p:txBody>
          </p:sp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43274" y="2735947"/>
                <a:ext cx="3312762" cy="1224937"/>
              </a:xfrm>
              <a:prstGeom prst="rect">
                <a:avLst/>
              </a:prstGeom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30266" y="5032115"/>
                <a:ext cx="2825771" cy="1253658"/>
              </a:xfrm>
              <a:prstGeom prst="rect">
                <a:avLst/>
              </a:prstGeom>
            </p:spPr>
          </p:pic>
        </p:grpSp>
      </p:grpSp>
      <p:sp>
        <p:nvSpPr>
          <p:cNvPr id="22" name="Заголовок 1"/>
          <p:cNvSpPr txBox="1">
            <a:spLocks/>
          </p:cNvSpPr>
          <p:nvPr/>
        </p:nvSpPr>
        <p:spPr>
          <a:xfrm>
            <a:off x="222435" y="326621"/>
            <a:ext cx="5357120" cy="584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smtClean="0">
                <a:solidFill>
                  <a:srgbClr val="1B75BB"/>
                </a:solidFill>
                <a:latin typeface="Exo 20 Medium" panose="00000600000000000000" pitchFamily="2" charset="-52"/>
              </a:rPr>
              <a:t>ВЫПУСКАЕМАЯ ПРОДУКЦИЯ</a:t>
            </a:r>
            <a:endParaRPr lang="ru-RU" sz="3000" dirty="0">
              <a:solidFill>
                <a:srgbClr val="1B75BB"/>
              </a:solidFill>
              <a:latin typeface="Exo 20 Medium" panose="00000600000000000000" pitchFamily="2" charset="-52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56281" y="886710"/>
            <a:ext cx="174660" cy="1746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95329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034803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355657" y="974040"/>
            <a:ext cx="744047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6451" r="8601" b="29493"/>
          <a:stretch/>
        </p:blipFill>
        <p:spPr>
          <a:xfrm>
            <a:off x="7081388" y="178397"/>
            <a:ext cx="1714742" cy="76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08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4800948" y="1791401"/>
            <a:ext cx="3808213" cy="47728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r>
              <a:rPr lang="ru-RU" sz="1600" b="1" dirty="0">
                <a:latin typeface="Arial Narrow" panose="020B0606020202030204" pitchFamily="34" charset="0"/>
              </a:rPr>
              <a:t>Желобковые вакуумные столы</a:t>
            </a:r>
          </a:p>
          <a:p>
            <a:pPr algn="ctr"/>
            <a:endParaRPr lang="ru-RU" sz="1400" b="1" dirty="0"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</a:rPr>
              <a:t>Желобковый вакуумный стол предназначен для закрепления заготовок с малой контактной площадью (мелкие изделия, заготовки с большим количеством отверстий и окон) а также возможностью ведения сквозной обработки заготовки</a:t>
            </a:r>
            <a:r>
              <a:rPr lang="ru-RU" sz="1400" b="1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9" name="Блок-схема: ссылка на другую страницу 28"/>
          <p:cNvSpPr/>
          <p:nvPr/>
        </p:nvSpPr>
        <p:spPr>
          <a:xfrm>
            <a:off x="1122133" y="1217180"/>
            <a:ext cx="6889345" cy="418411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dirty="0"/>
              <a:t>Вакуумные столы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893" y="4502691"/>
            <a:ext cx="3260029" cy="1446318"/>
          </a:xfrm>
          <a:prstGeom prst="rect">
            <a:avLst/>
          </a:prstGeom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222435" y="326621"/>
            <a:ext cx="5357120" cy="584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smtClean="0">
                <a:solidFill>
                  <a:srgbClr val="1B75BB"/>
                </a:solidFill>
                <a:latin typeface="Exo 20 Medium" panose="00000600000000000000" pitchFamily="2" charset="-52"/>
              </a:rPr>
              <a:t>ВЫПУСКАЕМАЯ ПРОДУКЦИЯ</a:t>
            </a:r>
            <a:endParaRPr lang="ru-RU" sz="3000" dirty="0">
              <a:solidFill>
                <a:srgbClr val="1B75BB"/>
              </a:solidFill>
              <a:latin typeface="Exo 20 Medium" panose="00000600000000000000" pitchFamily="2" charset="-52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56281" y="886710"/>
            <a:ext cx="174660" cy="1746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95329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034803" y="886710"/>
            <a:ext cx="174660" cy="174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355657" y="974040"/>
            <a:ext cx="744047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6451" r="8601" b="29493"/>
          <a:stretch/>
        </p:blipFill>
        <p:spPr>
          <a:xfrm>
            <a:off x="7081388" y="178397"/>
            <a:ext cx="1714742" cy="763939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543353" y="1791401"/>
            <a:ext cx="3808213" cy="47728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r>
              <a:rPr lang="ru-RU" sz="1600" b="1" dirty="0" smtClean="0">
                <a:latin typeface="Arial Narrow" panose="020B0606020202030204" pitchFamily="34" charset="0"/>
              </a:rPr>
              <a:t>Решетчатые </a:t>
            </a:r>
            <a:r>
              <a:rPr lang="ru-RU" sz="1600" b="1" dirty="0">
                <a:latin typeface="Arial Narrow" panose="020B0606020202030204" pitchFamily="34" charset="0"/>
              </a:rPr>
              <a:t>вакуумные столы</a:t>
            </a:r>
          </a:p>
          <a:p>
            <a:endParaRPr lang="ru-RU" sz="1600" b="1" dirty="0">
              <a:latin typeface="Arial Narrow" panose="020B0606020202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</a:rPr>
              <a:t>Решетчатый вакуумный стол, предназначен для закрепления заготовок простой геометрической формы. Решетчатые вакуумные столы идеальны для сложного фрезерования, гравирования, шлифования и допускается использование СОЖ.</a:t>
            </a:r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600" b="1" dirty="0">
              <a:latin typeface="Arial Narrow" panose="020B060602020203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9" y="4502691"/>
            <a:ext cx="3578497" cy="132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2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355715" y="1296616"/>
            <a:ext cx="4216285" cy="515526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400"/>
              </a:spcAft>
            </a:pPr>
            <a:endParaRPr lang="ru-RU" sz="1400" b="1" dirty="0" smtClean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400"/>
              </a:spcAft>
            </a:pPr>
            <a:r>
              <a:rPr lang="ru-RU" sz="1400" b="1" dirty="0" smtClean="0">
                <a:latin typeface="Arial Narrow" panose="020B0606020202030204" pitchFamily="34" charset="0"/>
              </a:rPr>
              <a:t>Наша </a:t>
            </a:r>
            <a:r>
              <a:rPr lang="ru-RU" sz="1400" b="1" dirty="0">
                <a:latin typeface="Arial Narrow" panose="020B0606020202030204" pitchFamily="34" charset="0"/>
              </a:rPr>
              <a:t>компания изготовит стеллажи по вашим размерам и необходимым функционалом</a:t>
            </a:r>
            <a:endParaRPr lang="ru-RU" sz="1400" b="1" dirty="0">
              <a:latin typeface="Arial Narrow" panose="020B0606020202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Данные </a:t>
            </a:r>
            <a:r>
              <a:rPr lang="ru-RU" sz="1200" dirty="0">
                <a:latin typeface="Arial Narrow" panose="020B0606020202030204" pitchFamily="34" charset="0"/>
              </a:rPr>
              <a:t>стеллажи это самый </a:t>
            </a:r>
            <a:r>
              <a:rPr lang="ru-RU" sz="1200" dirty="0">
                <a:latin typeface="Arial Narrow" panose="020B0606020202030204" pitchFamily="34" charset="0"/>
              </a:rPr>
              <a:t>универсальный </a:t>
            </a:r>
            <a:r>
              <a:rPr lang="ru-RU" sz="1200" dirty="0">
                <a:latin typeface="Arial Narrow" panose="020B0606020202030204" pitchFamily="34" charset="0"/>
              </a:rPr>
              <a:t>вид конструкций, который главным образом предназначены для Вашего офиса или </a:t>
            </a:r>
            <a:r>
              <a:rPr lang="ru-RU" sz="1200" dirty="0">
                <a:latin typeface="Arial Narrow" panose="020B0606020202030204" pitchFamily="34" charset="0"/>
              </a:rPr>
              <a:t>склада</a:t>
            </a:r>
            <a:r>
              <a:rPr lang="ru-RU" sz="1200" dirty="0">
                <a:latin typeface="Arial Narrow" panose="020B0606020202030204" pitchFamily="34" charset="0"/>
              </a:rPr>
              <a:t>, могут использоваться как для хранения документов, так и для размещения каких-либо среднегабаритных объектов.</a:t>
            </a:r>
          </a:p>
        </p:txBody>
      </p:sp>
      <p:sp>
        <p:nvSpPr>
          <p:cNvPr id="4" name="Блок-схема: ссылка на другую страницу 3"/>
          <p:cNvSpPr/>
          <p:nvPr/>
        </p:nvSpPr>
        <p:spPr>
          <a:xfrm>
            <a:off x="355715" y="1296616"/>
            <a:ext cx="4216285" cy="68504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Металлические стеллажи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214" y="3578087"/>
            <a:ext cx="1686217" cy="2727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023" y="4844933"/>
            <a:ext cx="1444249" cy="1444249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2535895" y="5987172"/>
            <a:ext cx="487463" cy="17978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364366" y="1299141"/>
            <a:ext cx="3144970" cy="521867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400"/>
              </a:spcAft>
            </a:pPr>
            <a:endParaRPr lang="ru-RU" sz="1400" b="1" dirty="0" smtClean="0">
              <a:latin typeface="Arial Narrow" panose="020B0606020202030204" pitchFamily="34" charset="0"/>
            </a:endParaRPr>
          </a:p>
          <a:p>
            <a:pPr>
              <a:lnSpc>
                <a:spcPts val="1400"/>
              </a:lnSpc>
              <a:spcAft>
                <a:spcPts val="400"/>
              </a:spcAft>
            </a:pPr>
            <a:r>
              <a:rPr lang="ru-RU" sz="1400" b="1" dirty="0" smtClean="0">
                <a:latin typeface="Arial Narrow" panose="020B0606020202030204" pitchFamily="34" charset="0"/>
              </a:rPr>
              <a:t>Наша </a:t>
            </a:r>
            <a:r>
              <a:rPr lang="ru-RU" sz="1400" b="1" dirty="0">
                <a:latin typeface="Arial Narrow" panose="020B0606020202030204" pitchFamily="34" charset="0"/>
              </a:rPr>
              <a:t>компания производит металлический строительный профиль в соответствии с требованием заказчика</a:t>
            </a:r>
          </a:p>
        </p:txBody>
      </p:sp>
      <p:sp>
        <p:nvSpPr>
          <p:cNvPr id="28" name="Блок-схема: ссылка на другую страницу 27"/>
          <p:cNvSpPr/>
          <p:nvPr/>
        </p:nvSpPr>
        <p:spPr>
          <a:xfrm>
            <a:off x="5364366" y="1299142"/>
            <a:ext cx="3144970" cy="682516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dirty="0"/>
              <a:t>Строительный профиль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235" y="3449947"/>
            <a:ext cx="2899231" cy="1913123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9488703" y="797804"/>
            <a:ext cx="4169999" cy="5189368"/>
            <a:chOff x="6000068" y="1388084"/>
            <a:chExt cx="4169999" cy="5189368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6000068" y="1483874"/>
              <a:ext cx="4169999" cy="5093578"/>
            </a:xfrm>
            <a:custGeom>
              <a:avLst/>
              <a:gdLst>
                <a:gd name="connsiteX0" fmla="*/ 0 w 3737935"/>
                <a:gd name="connsiteY0" fmla="*/ 623002 h 5030006"/>
                <a:gd name="connsiteX1" fmla="*/ 623002 w 3737935"/>
                <a:gd name="connsiteY1" fmla="*/ 0 h 5030006"/>
                <a:gd name="connsiteX2" fmla="*/ 3114933 w 3737935"/>
                <a:gd name="connsiteY2" fmla="*/ 0 h 5030006"/>
                <a:gd name="connsiteX3" fmla="*/ 3737935 w 3737935"/>
                <a:gd name="connsiteY3" fmla="*/ 623002 h 5030006"/>
                <a:gd name="connsiteX4" fmla="*/ 3737935 w 3737935"/>
                <a:gd name="connsiteY4" fmla="*/ 4407004 h 5030006"/>
                <a:gd name="connsiteX5" fmla="*/ 3114933 w 3737935"/>
                <a:gd name="connsiteY5" fmla="*/ 5030006 h 5030006"/>
                <a:gd name="connsiteX6" fmla="*/ 623002 w 3737935"/>
                <a:gd name="connsiteY6" fmla="*/ 5030006 h 5030006"/>
                <a:gd name="connsiteX7" fmla="*/ 0 w 3737935"/>
                <a:gd name="connsiteY7" fmla="*/ 4407004 h 5030006"/>
                <a:gd name="connsiteX8" fmla="*/ 0 w 3737935"/>
                <a:gd name="connsiteY8" fmla="*/ 623002 h 5030006"/>
                <a:gd name="connsiteX0" fmla="*/ 0 w 3737935"/>
                <a:gd name="connsiteY0" fmla="*/ 623002 h 5030006"/>
                <a:gd name="connsiteX1" fmla="*/ 623002 w 3737935"/>
                <a:gd name="connsiteY1" fmla="*/ 0 h 5030006"/>
                <a:gd name="connsiteX2" fmla="*/ 3114933 w 3737935"/>
                <a:gd name="connsiteY2" fmla="*/ 0 h 5030006"/>
                <a:gd name="connsiteX3" fmla="*/ 3737935 w 3737935"/>
                <a:gd name="connsiteY3" fmla="*/ 623002 h 5030006"/>
                <a:gd name="connsiteX4" fmla="*/ 3737935 w 3737935"/>
                <a:gd name="connsiteY4" fmla="*/ 4407004 h 5030006"/>
                <a:gd name="connsiteX5" fmla="*/ 3114933 w 3737935"/>
                <a:gd name="connsiteY5" fmla="*/ 5030006 h 5030006"/>
                <a:gd name="connsiteX6" fmla="*/ 623002 w 3737935"/>
                <a:gd name="connsiteY6" fmla="*/ 5030006 h 5030006"/>
                <a:gd name="connsiteX7" fmla="*/ 0 w 3737935"/>
                <a:gd name="connsiteY7" fmla="*/ 4407004 h 5030006"/>
                <a:gd name="connsiteX8" fmla="*/ 0 w 3737935"/>
                <a:gd name="connsiteY8" fmla="*/ 623002 h 5030006"/>
                <a:gd name="connsiteX0" fmla="*/ 0 w 3737935"/>
                <a:gd name="connsiteY0" fmla="*/ 184156 h 5113674"/>
                <a:gd name="connsiteX1" fmla="*/ 623002 w 3737935"/>
                <a:gd name="connsiteY1" fmla="*/ 83668 h 5113674"/>
                <a:gd name="connsiteX2" fmla="*/ 3114933 w 3737935"/>
                <a:gd name="connsiteY2" fmla="*/ 83668 h 5113674"/>
                <a:gd name="connsiteX3" fmla="*/ 3737935 w 3737935"/>
                <a:gd name="connsiteY3" fmla="*/ 706670 h 5113674"/>
                <a:gd name="connsiteX4" fmla="*/ 3737935 w 3737935"/>
                <a:gd name="connsiteY4" fmla="*/ 4490672 h 5113674"/>
                <a:gd name="connsiteX5" fmla="*/ 3114933 w 3737935"/>
                <a:gd name="connsiteY5" fmla="*/ 5113674 h 5113674"/>
                <a:gd name="connsiteX6" fmla="*/ 623002 w 3737935"/>
                <a:gd name="connsiteY6" fmla="*/ 5113674 h 5113674"/>
                <a:gd name="connsiteX7" fmla="*/ 0 w 3737935"/>
                <a:gd name="connsiteY7" fmla="*/ 4490672 h 5113674"/>
                <a:gd name="connsiteX8" fmla="*/ 0 w 3737935"/>
                <a:gd name="connsiteY8" fmla="*/ 184156 h 5113674"/>
                <a:gd name="connsiteX0" fmla="*/ 0 w 3737935"/>
                <a:gd name="connsiteY0" fmla="*/ 184156 h 5113674"/>
                <a:gd name="connsiteX1" fmla="*/ 623002 w 3737935"/>
                <a:gd name="connsiteY1" fmla="*/ 83668 h 5113674"/>
                <a:gd name="connsiteX2" fmla="*/ 3114933 w 3737935"/>
                <a:gd name="connsiteY2" fmla="*/ 83668 h 5113674"/>
                <a:gd name="connsiteX3" fmla="*/ 3737935 w 3737935"/>
                <a:gd name="connsiteY3" fmla="*/ 706670 h 5113674"/>
                <a:gd name="connsiteX4" fmla="*/ 3737935 w 3737935"/>
                <a:gd name="connsiteY4" fmla="*/ 4490672 h 5113674"/>
                <a:gd name="connsiteX5" fmla="*/ 3114933 w 3737935"/>
                <a:gd name="connsiteY5" fmla="*/ 5113674 h 5113674"/>
                <a:gd name="connsiteX6" fmla="*/ 623002 w 3737935"/>
                <a:gd name="connsiteY6" fmla="*/ 5113674 h 5113674"/>
                <a:gd name="connsiteX7" fmla="*/ 0 w 3737935"/>
                <a:gd name="connsiteY7" fmla="*/ 4490672 h 5113674"/>
                <a:gd name="connsiteX8" fmla="*/ 0 w 3737935"/>
                <a:gd name="connsiteY8" fmla="*/ 184156 h 5113674"/>
                <a:gd name="connsiteX0" fmla="*/ 0 w 3747983"/>
                <a:gd name="connsiteY0" fmla="*/ 184156 h 5113674"/>
                <a:gd name="connsiteX1" fmla="*/ 623002 w 3747983"/>
                <a:gd name="connsiteY1" fmla="*/ 83668 h 5113674"/>
                <a:gd name="connsiteX2" fmla="*/ 3114933 w 3747983"/>
                <a:gd name="connsiteY2" fmla="*/ 83668 h 5113674"/>
                <a:gd name="connsiteX3" fmla="*/ 3747983 w 3747983"/>
                <a:gd name="connsiteY3" fmla="*/ 244445 h 5113674"/>
                <a:gd name="connsiteX4" fmla="*/ 3737935 w 3747983"/>
                <a:gd name="connsiteY4" fmla="*/ 4490672 h 5113674"/>
                <a:gd name="connsiteX5" fmla="*/ 3114933 w 3747983"/>
                <a:gd name="connsiteY5" fmla="*/ 5113674 h 5113674"/>
                <a:gd name="connsiteX6" fmla="*/ 623002 w 3747983"/>
                <a:gd name="connsiteY6" fmla="*/ 5113674 h 5113674"/>
                <a:gd name="connsiteX7" fmla="*/ 0 w 3747983"/>
                <a:gd name="connsiteY7" fmla="*/ 4490672 h 5113674"/>
                <a:gd name="connsiteX8" fmla="*/ 0 w 3747983"/>
                <a:gd name="connsiteY8" fmla="*/ 184156 h 51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47983" h="5113674">
                  <a:moveTo>
                    <a:pt x="0" y="184156"/>
                  </a:moveTo>
                  <a:cubicBezTo>
                    <a:pt x="0" y="-159919"/>
                    <a:pt x="278927" y="83668"/>
                    <a:pt x="623002" y="83668"/>
                  </a:cubicBezTo>
                  <a:lnTo>
                    <a:pt x="3114933" y="83668"/>
                  </a:lnTo>
                  <a:cubicBezTo>
                    <a:pt x="3459008" y="83668"/>
                    <a:pt x="3747983" y="-99630"/>
                    <a:pt x="3747983" y="244445"/>
                  </a:cubicBezTo>
                  <a:cubicBezTo>
                    <a:pt x="3744634" y="1659854"/>
                    <a:pt x="3741284" y="3075263"/>
                    <a:pt x="3737935" y="4490672"/>
                  </a:cubicBezTo>
                  <a:cubicBezTo>
                    <a:pt x="3737935" y="4834747"/>
                    <a:pt x="3459008" y="5113674"/>
                    <a:pt x="3114933" y="5113674"/>
                  </a:cubicBezTo>
                  <a:lnTo>
                    <a:pt x="623002" y="5113674"/>
                  </a:lnTo>
                  <a:cubicBezTo>
                    <a:pt x="278927" y="5113674"/>
                    <a:pt x="0" y="4834747"/>
                    <a:pt x="0" y="4490672"/>
                  </a:cubicBezTo>
                  <a:lnTo>
                    <a:pt x="0" y="184156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r>
                <a:rPr lang="ru-RU" sz="1400" b="1" dirty="0">
                  <a:latin typeface="Arial Narrow" panose="020B0606020202030204" pitchFamily="34" charset="0"/>
                </a:rPr>
                <a:t>Антивандальные ящики</a:t>
              </a:r>
            </a:p>
            <a:p>
              <a:pPr marL="171450" indent="-171450">
                <a:buFont typeface="Wingdings" panose="05000000000000000000" pitchFamily="2" charset="2"/>
                <a:buChar char="§"/>
              </a:pPr>
              <a:r>
                <a:rPr lang="ru-RU" sz="1200" dirty="0">
                  <a:latin typeface="Arial Narrow" panose="020B0606020202030204" pitchFamily="34" charset="0"/>
                </a:rPr>
                <a:t>Производственные возможности предприятия позволяют выпускать как стандартную продукцию - серийно, так и по индивидуальным заказам, в соответствии с  требованиями заказчика.</a:t>
              </a:r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r>
                <a:rPr lang="ru-RU" sz="1400" b="1" dirty="0">
                  <a:latin typeface="Arial Narrow" panose="020B0606020202030204" pitchFamily="34" charset="0"/>
                </a:rPr>
                <a:t>Абонентские замки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Arial Narrow" panose="020B0606020202030204" pitchFamily="34" charset="0"/>
                </a:rPr>
                <a:t>Наше предприятие поставляет абонентские замки (заглушки) для КТВ.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Arial Narrow" panose="020B0606020202030204" pitchFamily="34" charset="0"/>
                </a:rPr>
                <a:t>Абонентский </a:t>
              </a:r>
              <a:r>
                <a:rPr lang="ru-RU" sz="1200" dirty="0">
                  <a:latin typeface="Arial Narrow" panose="020B0606020202030204" pitchFamily="34" charset="0"/>
                </a:rPr>
                <a:t>замок для F-портов, разработан для высокой Абонентский </a:t>
              </a:r>
              <a:r>
                <a:rPr lang="ru-RU" sz="1200" dirty="0">
                  <a:latin typeface="Arial Narrow" panose="020B0606020202030204" pitchFamily="34" charset="0"/>
                </a:rPr>
                <a:t>замок защиты </a:t>
              </a:r>
              <a:r>
                <a:rPr lang="ru-RU" sz="1200" dirty="0">
                  <a:latin typeface="Arial Narrow" panose="020B0606020202030204" pitchFamily="34" charset="0"/>
                </a:rPr>
                <a:t>абонентских отводов, против несанкционированного подключения, при малых физических размерах.</a:t>
              </a:r>
            </a:p>
          </p:txBody>
        </p:sp>
        <p:sp>
          <p:nvSpPr>
            <p:cNvPr id="29" name="Блок-схема: ссылка на другую страницу 28"/>
            <p:cNvSpPr/>
            <p:nvPr/>
          </p:nvSpPr>
          <p:spPr>
            <a:xfrm>
              <a:off x="6000068" y="1388084"/>
              <a:ext cx="4159951" cy="418411"/>
            </a:xfrm>
            <a:prstGeom prst="flowChartOffpage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800"/>
                </a:lnSpc>
              </a:pPr>
              <a:r>
                <a:rPr lang="ru-RU" dirty="0"/>
                <a:t>Оборудование для внешних сетей связи</a:t>
              </a:r>
              <a:endParaRPr lang="ru-RU" dirty="0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2501" y="2656601"/>
              <a:ext cx="2438625" cy="1383626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03342" y="2707189"/>
              <a:ext cx="990218" cy="1138224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560" y="5302229"/>
              <a:ext cx="1608544" cy="1072363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22435" y="178397"/>
            <a:ext cx="8573695" cy="882973"/>
            <a:chOff x="222435" y="178397"/>
            <a:chExt cx="8573695" cy="882973"/>
          </a:xfrm>
        </p:grpSpPr>
        <p:sp>
          <p:nvSpPr>
            <p:cNvPr id="24" name="Заголовок 1"/>
            <p:cNvSpPr txBox="1">
              <a:spLocks/>
            </p:cNvSpPr>
            <p:nvPr/>
          </p:nvSpPr>
          <p:spPr>
            <a:xfrm>
              <a:off x="222435" y="326621"/>
              <a:ext cx="5357120" cy="5840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3000" dirty="0" smtClean="0">
                  <a:solidFill>
                    <a:srgbClr val="1B75BB"/>
                  </a:solidFill>
                  <a:latin typeface="Exo 20 Medium" panose="00000600000000000000" pitchFamily="2" charset="-52"/>
                </a:rPr>
                <a:t>ВЫПУСКАЕМАЯ ПРОДУКЦИЯ</a:t>
              </a:r>
              <a:endParaRPr lang="ru-RU" sz="3000" dirty="0">
                <a:solidFill>
                  <a:srgbClr val="1B75BB"/>
                </a:solidFill>
                <a:latin typeface="Exo 20 Medium" panose="00000600000000000000" pitchFamily="2" charset="-52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356281" y="886710"/>
              <a:ext cx="174660" cy="17466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95329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1034803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55657" y="974040"/>
              <a:ext cx="7440473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80" t="6451" r="8601" b="29493"/>
            <a:stretch/>
          </p:blipFill>
          <p:spPr>
            <a:xfrm>
              <a:off x="7081388" y="178397"/>
              <a:ext cx="1714742" cy="763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998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31"/>
          <p:cNvSpPr/>
          <p:nvPr/>
        </p:nvSpPr>
        <p:spPr>
          <a:xfrm>
            <a:off x="514766" y="2109225"/>
            <a:ext cx="4057234" cy="431145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r>
              <a:rPr lang="ru-RU" sz="1400" b="1" dirty="0">
                <a:latin typeface="Arial Narrow" panose="020B0606020202030204" pitchFamily="34" charset="0"/>
              </a:rPr>
              <a:t>Антивандальные </a:t>
            </a:r>
            <a:r>
              <a:rPr lang="ru-RU" sz="1400" b="1" dirty="0" smtClean="0">
                <a:latin typeface="Arial Narrow" panose="020B0606020202030204" pitchFamily="34" charset="0"/>
              </a:rPr>
              <a:t>ящики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Производственные возможности предприятия позволяют выпускать как стандартную продукцию - серийно, так и по индивидуальным заказам, в соответствии с  требованиями заказчика.</a:t>
            </a:r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29" name="Блок-схема: ссылка на другую страницу 28"/>
          <p:cNvSpPr/>
          <p:nvPr/>
        </p:nvSpPr>
        <p:spPr>
          <a:xfrm>
            <a:off x="1363629" y="1332428"/>
            <a:ext cx="6416742" cy="418411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dirty="0"/>
              <a:t>Оборудование для внешних сетей связи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799" y="3901398"/>
            <a:ext cx="2930366" cy="1662630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222435" y="178397"/>
            <a:ext cx="8573695" cy="882973"/>
            <a:chOff x="222435" y="178397"/>
            <a:chExt cx="8573695" cy="882973"/>
          </a:xfrm>
        </p:grpSpPr>
        <p:sp>
          <p:nvSpPr>
            <p:cNvPr id="24" name="Заголовок 1"/>
            <p:cNvSpPr txBox="1">
              <a:spLocks/>
            </p:cNvSpPr>
            <p:nvPr/>
          </p:nvSpPr>
          <p:spPr>
            <a:xfrm>
              <a:off x="222435" y="326621"/>
              <a:ext cx="5357120" cy="5840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3000" dirty="0" smtClean="0">
                  <a:solidFill>
                    <a:srgbClr val="1B75BB"/>
                  </a:solidFill>
                  <a:latin typeface="Exo 20 Medium" panose="00000600000000000000" pitchFamily="2" charset="-52"/>
                </a:rPr>
                <a:t>ВЫПУСКАЕМАЯ ПРОДУКЦИЯ</a:t>
              </a:r>
              <a:endParaRPr lang="ru-RU" sz="3000" dirty="0">
                <a:solidFill>
                  <a:srgbClr val="1B75BB"/>
                </a:solidFill>
                <a:latin typeface="Exo 20 Medium" panose="00000600000000000000" pitchFamily="2" charset="-52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356281" y="886710"/>
              <a:ext cx="174660" cy="17466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95329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1034803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55657" y="974040"/>
              <a:ext cx="7440473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80" t="6451" r="8601" b="29493"/>
            <a:stretch/>
          </p:blipFill>
          <p:spPr>
            <a:xfrm>
              <a:off x="7081388" y="178397"/>
              <a:ext cx="1714742" cy="763939"/>
            </a:xfrm>
            <a:prstGeom prst="rect">
              <a:avLst/>
            </a:prstGeom>
          </p:spPr>
        </p:pic>
      </p:grpSp>
      <p:sp>
        <p:nvSpPr>
          <p:cNvPr id="23" name="Скругленный прямоугольник 22"/>
          <p:cNvSpPr/>
          <p:nvPr/>
        </p:nvSpPr>
        <p:spPr>
          <a:xfrm>
            <a:off x="5261462" y="2109224"/>
            <a:ext cx="3534668" cy="431145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ru-RU" sz="1400" b="1" dirty="0"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latin typeface="Arial Narrow" panose="020B0606020202030204" pitchFamily="34" charset="0"/>
              </a:rPr>
              <a:t>Абонентские замки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Наше предприятие поставляет абонентские замки (заглушки) для КТВ.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</a:rPr>
              <a:t>Абонентский </a:t>
            </a:r>
            <a:r>
              <a:rPr lang="ru-RU" sz="1200" dirty="0">
                <a:latin typeface="Arial Narrow" panose="020B0606020202030204" pitchFamily="34" charset="0"/>
              </a:rPr>
              <a:t>замок для F-портов, разработан для высокой Абонентский </a:t>
            </a:r>
            <a:r>
              <a:rPr lang="ru-RU" sz="1200" dirty="0">
                <a:latin typeface="Arial Narrow" panose="020B0606020202030204" pitchFamily="34" charset="0"/>
              </a:rPr>
              <a:t>замок защиты </a:t>
            </a:r>
            <a:r>
              <a:rPr lang="ru-RU" sz="1200" dirty="0">
                <a:latin typeface="Arial Narrow" panose="020B0606020202030204" pitchFamily="34" charset="0"/>
              </a:rPr>
              <a:t>абонентских отводов, против несанкционированного подключения, при малых физических размерах.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555" y="4292060"/>
            <a:ext cx="2876476" cy="191765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869989" y="4837860"/>
            <a:ext cx="1269077" cy="1452336"/>
            <a:chOff x="986443" y="4732713"/>
            <a:chExt cx="1269077" cy="145233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986443" y="4732713"/>
              <a:ext cx="1269077" cy="14523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9947" y="4797472"/>
              <a:ext cx="1161600" cy="13430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30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  <a:alpha val="50000"/>
              </a:schemeClr>
            </a:gs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Блок-схема: ссылка на другую страницу 28"/>
          <p:cNvSpPr/>
          <p:nvPr/>
        </p:nvSpPr>
        <p:spPr>
          <a:xfrm>
            <a:off x="1679400" y="1171111"/>
            <a:ext cx="5785200" cy="852993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/>
              <a:t>Контрактное производство РЭА</a:t>
            </a:r>
          </a:p>
          <a:p>
            <a:pPr algn="ctr">
              <a:lnSpc>
                <a:spcPts val="1800"/>
              </a:lnSpc>
            </a:pPr>
            <a:r>
              <a:rPr lang="ru-RU" dirty="0"/>
              <a:t>Нестандартные источники питания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66359" y="2836089"/>
            <a:ext cx="3929415" cy="3355162"/>
            <a:chOff x="366359" y="2617014"/>
            <a:chExt cx="3929415" cy="3355162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366359" y="2617014"/>
              <a:ext cx="3929415" cy="3355162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ru-RU" sz="1400" b="1" dirty="0">
                  <a:latin typeface="Arial Narrow" panose="020B0606020202030204" pitchFamily="34" charset="0"/>
                </a:rPr>
                <a:t>Низковольтные блоки питания</a:t>
              </a: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</a:pPr>
              <a:r>
                <a:rPr lang="ru-RU" sz="1200" dirty="0">
                  <a:latin typeface="Arial Narrow" panose="020B0606020202030204" pitchFamily="34" charset="0"/>
                </a:rPr>
                <a:t>Блоки </a:t>
              </a:r>
              <a:r>
                <a:rPr lang="ru-RU" sz="1200" dirty="0">
                  <a:latin typeface="Arial Narrow" panose="020B0606020202030204" pitchFamily="34" charset="0"/>
                </a:rPr>
                <a:t>питания </a:t>
              </a:r>
              <a:r>
                <a:rPr lang="ru-RU" sz="1200" dirty="0">
                  <a:latin typeface="Arial Narrow" panose="020B0606020202030204" pitchFamily="34" charset="0"/>
                </a:rPr>
                <a:t>изготавливаются по </a:t>
              </a:r>
              <a:r>
                <a:rPr lang="ru-RU" sz="1200" dirty="0">
                  <a:latin typeface="Arial Narrow" panose="020B0606020202030204" pitchFamily="34" charset="0"/>
                </a:rPr>
                <a:t>КД заказчика с любым выходным напряжением в диапазоне от 5 до 48 В, мощностью от 5 до 60 </a:t>
              </a:r>
              <a:r>
                <a:rPr lang="ru-RU" sz="1200" dirty="0">
                  <a:latin typeface="Arial Narrow" panose="020B0606020202030204" pitchFamily="34" charset="0"/>
                </a:rPr>
                <a:t>Вт.</a:t>
              </a:r>
              <a:endParaRPr lang="ru-RU" sz="1200" dirty="0">
                <a:latin typeface="Arial Narrow" panose="020B0606020202030204" pitchFamily="34" charset="0"/>
              </a:endParaRPr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32" t="22988" r="29496" b="16609"/>
            <a:stretch/>
          </p:blipFill>
          <p:spPr>
            <a:xfrm>
              <a:off x="530941" y="4056373"/>
              <a:ext cx="1781175" cy="1528287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47" t="33567" r="35731" b="22573"/>
            <a:stretch/>
          </p:blipFill>
          <p:spPr>
            <a:xfrm>
              <a:off x="2351604" y="4058014"/>
              <a:ext cx="1858445" cy="1526646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/>
        </p:nvSpPr>
        <p:spPr>
          <a:xfrm>
            <a:off x="971494" y="2133844"/>
            <a:ext cx="720101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Arial Narrow" panose="020B0606020202030204" pitchFamily="34" charset="0"/>
              </a:rPr>
              <a:t>Наша компания спроектирует и изготовит любой нестандартный источник </a:t>
            </a:r>
            <a:r>
              <a:rPr lang="ru-RU" sz="1600" b="1" dirty="0">
                <a:latin typeface="Arial Narrow" panose="020B0606020202030204" pitchFamily="34" charset="0"/>
              </a:rPr>
              <a:t>питания</a:t>
            </a:r>
            <a:endParaRPr lang="ru-RU" sz="1600" b="1" dirty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4868185" y="2870949"/>
            <a:ext cx="3927946" cy="3320302"/>
            <a:chOff x="4868185" y="2651874"/>
            <a:chExt cx="3927946" cy="3320302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4868185" y="2651874"/>
              <a:ext cx="3927946" cy="3320302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ru-RU" sz="1400" b="1" dirty="0">
                  <a:latin typeface="Arial Narrow" panose="020B0606020202030204" pitchFamily="34" charset="0"/>
                </a:rPr>
                <a:t>Лабораторные блоки питания </a:t>
              </a:r>
            </a:p>
            <a:p>
              <a:endParaRPr lang="ru-RU" sz="1400" b="1" dirty="0">
                <a:latin typeface="Arial Narrow" panose="020B0606020202030204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Arial Narrow" panose="020B0606020202030204" pitchFamily="34" charset="0"/>
                </a:rPr>
                <a:t>Это стабилизированные </a:t>
              </a:r>
              <a:r>
                <a:rPr lang="ru-RU" sz="1200" dirty="0">
                  <a:latin typeface="Arial Narrow" panose="020B0606020202030204" pitchFamily="34" charset="0"/>
                </a:rPr>
                <a:t>регулируемые источники питания, обеспечивающие высокую точность выходного сигнала при изменении параметров нагрузки и питающего напряжения в широких пределах</a:t>
              </a:r>
              <a:r>
                <a:rPr lang="ru-RU" sz="1200" dirty="0">
                  <a:latin typeface="Arial Narrow" panose="020B0606020202030204" pitchFamily="34" charset="0"/>
                </a:rPr>
                <a:t>.</a:t>
              </a:r>
            </a:p>
            <a:p>
              <a:endParaRPr lang="ru-RU" sz="1200" dirty="0">
                <a:latin typeface="Arial Narrow" panose="020B0606020202030204" pitchFamily="34" charset="0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219"/>
            <a:stretch/>
          </p:blipFill>
          <p:spPr>
            <a:xfrm>
              <a:off x="5261432" y="4312025"/>
              <a:ext cx="3141452" cy="1503307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222435" y="178397"/>
            <a:ext cx="8573695" cy="882973"/>
            <a:chOff x="222435" y="178397"/>
            <a:chExt cx="8573695" cy="882973"/>
          </a:xfrm>
        </p:grpSpPr>
        <p:sp>
          <p:nvSpPr>
            <p:cNvPr id="21" name="Заголовок 1"/>
            <p:cNvSpPr txBox="1">
              <a:spLocks/>
            </p:cNvSpPr>
            <p:nvPr/>
          </p:nvSpPr>
          <p:spPr>
            <a:xfrm>
              <a:off x="222435" y="326621"/>
              <a:ext cx="5357120" cy="5840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3000" dirty="0" smtClean="0">
                  <a:solidFill>
                    <a:srgbClr val="1B75BB"/>
                  </a:solidFill>
                  <a:latin typeface="Exo 20 Medium" panose="00000600000000000000" pitchFamily="2" charset="-52"/>
                </a:rPr>
                <a:t>ВЫПУСКАЕМАЯ ПРОДУКЦИЯ</a:t>
              </a:r>
              <a:endParaRPr lang="ru-RU" sz="3000" dirty="0">
                <a:solidFill>
                  <a:srgbClr val="1B75BB"/>
                </a:solidFill>
                <a:latin typeface="Exo 20 Medium" panose="00000600000000000000" pitchFamily="2" charset="-52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356281" y="886710"/>
              <a:ext cx="174660" cy="17466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695329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034803" y="886710"/>
              <a:ext cx="174660" cy="1746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355657" y="974040"/>
              <a:ext cx="7440473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80" t="6451" r="8601" b="29493"/>
            <a:stretch/>
          </p:blipFill>
          <p:spPr>
            <a:xfrm>
              <a:off x="7081388" y="178397"/>
              <a:ext cx="1714742" cy="763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2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797</TotalTime>
  <Words>823</Words>
  <Application>Microsoft Office PowerPoint</Application>
  <PresentationFormat>Экран (4:3)</PresentationFormat>
  <Paragraphs>146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Exo 20 Medium</vt:lpstr>
      <vt:lpstr>Wingdings</vt:lpstr>
      <vt:lpstr>Тема Office</vt:lpstr>
      <vt:lpstr>Презентация PowerPoint</vt:lpstr>
      <vt:lpstr>КОМПЕТЕНЦИЯ КОМПАНИИ</vt:lpstr>
      <vt:lpstr>КОМПЕТЕНЦИЯ КОМПАНИИ</vt:lpstr>
      <vt:lpstr>КОМПЕТЕНЦИЯ КОМПАНИИ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58</cp:revision>
  <dcterms:created xsi:type="dcterms:W3CDTF">2017-04-11T08:28:39Z</dcterms:created>
  <dcterms:modified xsi:type="dcterms:W3CDTF">2017-04-13T08:40:52Z</dcterms:modified>
</cp:coreProperties>
</file>